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ora" pitchFamily="2" charset="0"/>
      <p:regular r:id="rId13"/>
    </p:embeddedFont>
    <p:embeddedFont>
      <p:font typeface="Source Sans 3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833"/>
    <a:srgbClr val="A0A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2022640" userId="62b1ac5f-41eb-4c3c-94be-937a8af06645" providerId="ADAL" clId="{846BE27B-FD12-48B9-BCCD-ABEDD8B4A3B0}"/>
    <pc:docChg chg="undo custSel modSld">
      <pc:chgData name="u2022640" userId="62b1ac5f-41eb-4c3c-94be-937a8af06645" providerId="ADAL" clId="{846BE27B-FD12-48B9-BCCD-ABEDD8B4A3B0}" dt="2025-12-21T06:58:01.801" v="59" actId="1076"/>
      <pc:docMkLst>
        <pc:docMk/>
      </pc:docMkLst>
      <pc:sldChg chg="modSp mod">
        <pc:chgData name="u2022640" userId="62b1ac5f-41eb-4c3c-94be-937a8af06645" providerId="ADAL" clId="{846BE27B-FD12-48B9-BCCD-ABEDD8B4A3B0}" dt="2025-12-21T06:57:38.265" v="58" actId="1076"/>
        <pc:sldMkLst>
          <pc:docMk/>
          <pc:sldMk cId="0" sldId="256"/>
        </pc:sldMkLst>
        <pc:spChg chg="mod">
          <ac:chgData name="u2022640" userId="62b1ac5f-41eb-4c3c-94be-937a8af06645" providerId="ADAL" clId="{846BE27B-FD12-48B9-BCCD-ABEDD8B4A3B0}" dt="2025-12-21T06:57:29.706" v="57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u2022640" userId="62b1ac5f-41eb-4c3c-94be-937a8af06645" providerId="ADAL" clId="{846BE27B-FD12-48B9-BCCD-ABEDD8B4A3B0}" dt="2025-12-21T06:57:38.265" v="58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u2022640" userId="62b1ac5f-41eb-4c3c-94be-937a8af06645" providerId="ADAL" clId="{846BE27B-FD12-48B9-BCCD-ABEDD8B4A3B0}" dt="2025-12-21T06:56:31.402" v="54" actId="20577"/>
          <ac:spMkLst>
            <pc:docMk/>
            <pc:sldMk cId="0" sldId="256"/>
            <ac:spMk id="5" creationId="{00000000-0000-0000-0000-000000000000}"/>
          </ac:spMkLst>
        </pc:spChg>
      </pc:sldChg>
      <pc:sldChg chg="modSp mod">
        <pc:chgData name="u2022640" userId="62b1ac5f-41eb-4c3c-94be-937a8af06645" providerId="ADAL" clId="{846BE27B-FD12-48B9-BCCD-ABEDD8B4A3B0}" dt="2025-12-21T06:58:01.801" v="59" actId="1076"/>
        <pc:sldMkLst>
          <pc:docMk/>
          <pc:sldMk cId="0" sldId="260"/>
        </pc:sldMkLst>
        <pc:spChg chg="mod">
          <ac:chgData name="u2022640" userId="62b1ac5f-41eb-4c3c-94be-937a8af06645" providerId="ADAL" clId="{846BE27B-FD12-48B9-BCCD-ABEDD8B4A3B0}" dt="2025-12-21T06:58:01.801" v="59" actId="1076"/>
          <ac:spMkLst>
            <pc:docMk/>
            <pc:sldMk cId="0" sldId="260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8367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9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5535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Proposal: Interactive Data Visualization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66512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NYC 311 Service Requests Analysis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324124" y="5132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Zarish Asim 2022640 </a:t>
            </a:r>
            <a:b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</a:b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Adina Kamran 2022044</a:t>
            </a:r>
            <a:endParaRPr lang="en-US" sz="18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51DADA-95A0-2EB7-690B-77F8BDB49EC7}"/>
              </a:ext>
            </a:extLst>
          </p:cNvPr>
          <p:cNvSpPr/>
          <p:nvPr/>
        </p:nvSpPr>
        <p:spPr>
          <a:xfrm>
            <a:off x="12779297" y="7794702"/>
            <a:ext cx="1761893" cy="301083"/>
          </a:xfrm>
          <a:prstGeom prst="rect">
            <a:avLst/>
          </a:prstGeom>
          <a:solidFill>
            <a:srgbClr val="2528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79367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Conclusion: Insights for Urban Systems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56067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demonstrates the value of interactive data visualization in analyzing large-scale civic datasets.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359592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974" y="3696176"/>
            <a:ext cx="337899" cy="3378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15559" y="36781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Meaningful Insight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615559" y="417373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Into urban service demand and operational behavior.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837724" y="503551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974" y="5135761"/>
            <a:ext cx="337899" cy="33789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15559" y="51177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Flexible Exploration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615559" y="561332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User-driven analysis through interactive dashboards.</a:t>
            </a:r>
            <a:endParaRPr lang="en-US" sz="1850" dirty="0"/>
          </a:p>
        </p:txBody>
      </p:sp>
      <p:sp>
        <p:nvSpPr>
          <p:cNvPr id="13" name="Shape 8"/>
          <p:cNvSpPr/>
          <p:nvPr/>
        </p:nvSpPr>
        <p:spPr>
          <a:xfrm>
            <a:off x="837724" y="647509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7974" y="6575346"/>
            <a:ext cx="337899" cy="33789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615559" y="6557367"/>
            <a:ext cx="28492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Better Understanding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615559" y="705290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How data analytics contributes to urban systems.</a:t>
            </a:r>
            <a:endParaRPr lang="en-US" sz="1850" dirty="0"/>
          </a:p>
        </p:txBody>
      </p:sp>
      <p:pic>
        <p:nvPicPr>
          <p:cNvPr id="4098" name="Picture 2" descr="Top Data Visualization Benefits for Businesses">
            <a:extLst>
              <a:ext uri="{FF2B5EF4-FFF2-40B4-BE49-F238E27FC236}">
                <a16:creationId xmlns:a16="http://schemas.microsoft.com/office/drawing/2014/main" id="{08B1CC73-8D9B-89F0-42CE-ED2F05F70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r="39117"/>
          <a:stretch>
            <a:fillRect/>
          </a:stretch>
        </p:blipFill>
        <p:spPr bwMode="auto">
          <a:xfrm>
            <a:off x="8067703" y="0"/>
            <a:ext cx="6562698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23446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9283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Introduction: Unlocking Urban Data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559844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Modern cities generate vast amounts of data. Data visualization transforms raw datasets into understandable patterns, trends, and relationships, especially for civic data.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3978116"/>
            <a:ext cx="7468553" cy="1418153"/>
          </a:xfrm>
          <a:prstGeom prst="roundRect">
            <a:avLst>
              <a:gd name="adj" fmla="val 10317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44" y="3978116"/>
            <a:ext cx="121920" cy="14181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98959" y="4247912"/>
            <a:ext cx="328957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Interactive Visualizations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198959" y="4743450"/>
            <a:ext cx="68375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Allow dynamic exploration of data, crucial for civic datasets.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837724" y="5635585"/>
            <a:ext cx="7468553" cy="1801177"/>
          </a:xfrm>
          <a:prstGeom prst="roundRect">
            <a:avLst>
              <a:gd name="adj" fmla="val 8123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44" y="5635585"/>
            <a:ext cx="121920" cy="180117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98959" y="5905381"/>
            <a:ext cx="330553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NYC 311 Service Requests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198959" y="6400919"/>
            <a:ext cx="68375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Focuses on non-emergency complaints to understand service demand and citizen behavior.</a:t>
            </a:r>
            <a:endParaRPr lang="en-US" sz="1850" dirty="0"/>
          </a:p>
        </p:txBody>
      </p:sp>
      <p:pic>
        <p:nvPicPr>
          <p:cNvPr id="5124" name="Picture 4" descr="Virtual City Online - Jonas Groot Kormelink">
            <a:extLst>
              <a:ext uri="{FF2B5EF4-FFF2-40B4-BE49-F238E27FC236}">
                <a16:creationId xmlns:a16="http://schemas.microsoft.com/office/drawing/2014/main" id="{ACB554A1-BC9A-6D0F-A4EC-413390D36D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8" t="-1617" r="25832" b="1617"/>
          <a:stretch>
            <a:fillRect/>
          </a:stretch>
        </p:blipFill>
        <p:spPr bwMode="auto">
          <a:xfrm>
            <a:off x="9143999" y="-42734"/>
            <a:ext cx="5486399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421" y="549354"/>
            <a:ext cx="4695944" cy="586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Objectives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98421" y="1535430"/>
            <a:ext cx="1323355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goal is to design and deploy an interactive data visualization system for NYC 311 Service Requests.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98421" y="2079069"/>
            <a:ext cx="448985" cy="448985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82002" y="2127409"/>
            <a:ext cx="281702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346954" y="2147649"/>
            <a:ext cx="2769156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Analyze Temporal Trends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346954" y="2560796"/>
            <a:ext cx="12585025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Examine long-term and short-term patterns in service requests.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698421" y="3279100"/>
            <a:ext cx="448985" cy="448985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82002" y="3327440"/>
            <a:ext cx="281702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346954" y="3347680"/>
            <a:ext cx="2347912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Geographic Variation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1346954" y="3760827"/>
            <a:ext cx="12585025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Compare complaint volumes and types across NYC boroughs.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698421" y="4479131"/>
            <a:ext cx="448985" cy="448985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82002" y="4527471"/>
            <a:ext cx="281702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346954" y="4547711"/>
            <a:ext cx="2790349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Assess Service Resolution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1346954" y="4960858"/>
            <a:ext cx="12585025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Evaluate operational performance based on complaint status.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698421" y="5679162"/>
            <a:ext cx="448985" cy="448985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82002" y="5727502"/>
            <a:ext cx="281702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346954" y="5747742"/>
            <a:ext cx="3030141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Identify Behavioral Patterns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1346954" y="6160889"/>
            <a:ext cx="12585025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Discover peak reporting hours and seasonal effects.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698421" y="6879193"/>
            <a:ext cx="448985" cy="448985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82002" y="6927533"/>
            <a:ext cx="281702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346954" y="6947773"/>
            <a:ext cx="3341251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 Interactive Dashboards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1346954" y="7360920"/>
            <a:ext cx="12585025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Support exploratory data analysis and visual storytelling.</a:t>
            </a:r>
            <a:endParaRPr lang="en-US" sz="15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94D8D7-45A0-EDD6-6E1F-165A0173E54C}"/>
              </a:ext>
            </a:extLst>
          </p:cNvPr>
          <p:cNvSpPr/>
          <p:nvPr/>
        </p:nvSpPr>
        <p:spPr>
          <a:xfrm>
            <a:off x="12779297" y="7805853"/>
            <a:ext cx="1761893" cy="301083"/>
          </a:xfrm>
          <a:prstGeom prst="rect">
            <a:avLst/>
          </a:prstGeom>
          <a:solidFill>
            <a:srgbClr val="2528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Data visualization Images - Free Download on Freepik">
            <a:extLst>
              <a:ext uri="{FF2B5EF4-FFF2-40B4-BE49-F238E27FC236}">
                <a16:creationId xmlns:a16="http://schemas.microsoft.com/office/drawing/2014/main" id="{B68D90BE-0A54-3ED1-1ED6-2EA54BFE1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34"/>
          <a:stretch>
            <a:fillRect/>
          </a:stretch>
        </p:blipFill>
        <p:spPr bwMode="auto">
          <a:xfrm>
            <a:off x="9026769" y="-53520"/>
            <a:ext cx="5603631" cy="851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978" y="808553"/>
            <a:ext cx="7584043" cy="1310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 Description: NYC 311 Service Requests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79978" y="2453640"/>
            <a:ext cx="758404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publicly available dataset details non-emergency service complaints from NYC residents.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79978" y="3640217"/>
            <a:ext cx="3413641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 Characteristics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779978" y="4256246"/>
            <a:ext cx="3520202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Domain:</a:t>
            </a: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Civic and urban services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79978" y="5047417"/>
            <a:ext cx="3520202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Granularity:</a:t>
            </a: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Individual service request level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79978" y="5838587"/>
            <a:ext cx="3520202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Temporal Coverage:</a:t>
            </a: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Multi-year historical data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79978" y="6629757"/>
            <a:ext cx="3520202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Scale:</a:t>
            </a: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Large dataset with numerous records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1440" y="3640217"/>
            <a:ext cx="3146346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Attributes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4851440" y="4256246"/>
            <a:ext cx="3520202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Complaint creation/closure timestamps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1440" y="5047417"/>
            <a:ext cx="3520202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Complaint types and categories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1440" y="5481995"/>
            <a:ext cx="3520202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Borough and location info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1440" y="5916573"/>
            <a:ext cx="3520202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Responsible city agencies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851440" y="6351151"/>
            <a:ext cx="3520202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Complaint status (open, closed, etc.)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19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686" y="3426498"/>
            <a:ext cx="6435566" cy="609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Preparation &amp; Cleaning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25686" y="4089440"/>
            <a:ext cx="1317902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Prior to analysis, the dataset required preparation for consistency and usability.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25686" y="4654510"/>
            <a:ext cx="207288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86" y="4984075"/>
            <a:ext cx="6485811" cy="228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5686" y="5133380"/>
            <a:ext cx="2624733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Timestamp Conversion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25686" y="5562719"/>
            <a:ext cx="6485811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Standardized date and time formats.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418784" y="4654510"/>
            <a:ext cx="207288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784" y="4984075"/>
            <a:ext cx="6485930" cy="228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18784" y="5133380"/>
            <a:ext cx="2515791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Missing Closure Dates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7418784" y="5562719"/>
            <a:ext cx="6485930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Handled to distinguish open/unresolved complaints.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725686" y="6257330"/>
            <a:ext cx="207288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6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86" y="6566178"/>
            <a:ext cx="6485811" cy="2286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25686" y="6736199"/>
            <a:ext cx="275153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Derived Temporal Fields</a:t>
            </a:r>
            <a:endParaRPr lang="en-US" sz="1900" dirty="0"/>
          </a:p>
        </p:txBody>
      </p:sp>
      <p:sp>
        <p:nvSpPr>
          <p:cNvPr id="16" name="Text 10"/>
          <p:cNvSpPr/>
          <p:nvPr/>
        </p:nvSpPr>
        <p:spPr>
          <a:xfrm>
            <a:off x="725686" y="7165538"/>
            <a:ext cx="6485811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fields like year, month, and hour.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7418784" y="6257330"/>
            <a:ext cx="207288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6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784" y="6566178"/>
            <a:ext cx="6485930" cy="2286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418784" y="6736199"/>
            <a:ext cx="2439591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Attribute Selection</a:t>
            </a:r>
            <a:endParaRPr lang="en-US" sz="1900" dirty="0"/>
          </a:p>
        </p:txBody>
      </p:sp>
      <p:sp>
        <p:nvSpPr>
          <p:cNvPr id="20" name="Text 13"/>
          <p:cNvSpPr/>
          <p:nvPr/>
        </p:nvSpPr>
        <p:spPr>
          <a:xfrm>
            <a:off x="7418784" y="7165538"/>
            <a:ext cx="6485930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Focused on relevant attributes for analytical objectives.</a:t>
            </a:r>
            <a:endParaRPr 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FCBE68-D3F2-EA44-E7DE-511EC8422F24}"/>
              </a:ext>
            </a:extLst>
          </p:cNvPr>
          <p:cNvSpPr/>
          <p:nvPr/>
        </p:nvSpPr>
        <p:spPr>
          <a:xfrm>
            <a:off x="12768146" y="7794702"/>
            <a:ext cx="1761893" cy="301083"/>
          </a:xfrm>
          <a:prstGeom prst="rect">
            <a:avLst/>
          </a:prstGeom>
          <a:solidFill>
            <a:srgbClr val="2528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ccounting Data Visualization Tools for Modern Business">
            <a:extLst>
              <a:ext uri="{FF2B5EF4-FFF2-40B4-BE49-F238E27FC236}">
                <a16:creationId xmlns:a16="http://schemas.microsoft.com/office/drawing/2014/main" id="{B1F5EAF9-B203-9AC3-9A52-D91D8D328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81"/>
          <a:stretch>
            <a:fillRect/>
          </a:stretch>
        </p:blipFill>
        <p:spPr bwMode="auto">
          <a:xfrm>
            <a:off x="-504" y="-23694"/>
            <a:ext cx="14630400" cy="319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226" y="524470"/>
            <a:ext cx="8221623" cy="560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Methodology: EDA &amp; Visual Storytelling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67226" y="1466493"/>
            <a:ext cx="132959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adopted an Exploratory Data Analysis (EDA) methodology combined with interactive visual storytelling.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26" y="1985843"/>
            <a:ext cx="953214" cy="11438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1060" y="2176463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Initial Exploration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811060" y="2571155"/>
            <a:ext cx="1215211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Complaint distributions and attribute completeness.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26" y="3129677"/>
            <a:ext cx="953214" cy="11438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1060" y="3320296"/>
            <a:ext cx="2311003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Temporal Aggregation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811060" y="3714988"/>
            <a:ext cx="1215211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Identified trends and seasonal behavior.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26" y="4273510"/>
            <a:ext cx="953214" cy="11438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11060" y="4464129"/>
            <a:ext cx="253567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Geographic Comparison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811060" y="4858822"/>
            <a:ext cx="1215211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Across different boroughs.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26" y="5417344"/>
            <a:ext cx="953214" cy="11438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1060" y="5607963"/>
            <a:ext cx="224694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Performance Analysis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811060" y="6002655"/>
            <a:ext cx="1215211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Using complaint status and resolution times.</a:t>
            </a:r>
            <a:endParaRPr lang="en-US" sz="15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226" y="6561177"/>
            <a:ext cx="953214" cy="114383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11060" y="6751796"/>
            <a:ext cx="2392442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Dashboard Refinement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1811060" y="7146488"/>
            <a:ext cx="1215211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Iterative improvement for clarity.</a:t>
            </a:r>
            <a:endParaRPr lang="en-US" sz="15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801110-2EB8-F513-8FDA-C894778521EA}"/>
              </a:ext>
            </a:extLst>
          </p:cNvPr>
          <p:cNvSpPr/>
          <p:nvPr/>
        </p:nvSpPr>
        <p:spPr>
          <a:xfrm>
            <a:off x="12779297" y="7794702"/>
            <a:ext cx="1761893" cy="301083"/>
          </a:xfrm>
          <a:prstGeom prst="rect">
            <a:avLst/>
          </a:prstGeom>
          <a:solidFill>
            <a:srgbClr val="2528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0185" y="820817"/>
            <a:ext cx="7174825" cy="633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Dashboard Design &amp; Structure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240185" y="1777365"/>
            <a:ext cx="7636431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visualization system is organized into three primary dashboards, each addressing a distinct analytical perspective.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40185" y="3031808"/>
            <a:ext cx="3710464" cy="2263854"/>
          </a:xfrm>
          <a:prstGeom prst="roundRect">
            <a:avLst>
              <a:gd name="adj" fmla="val 6463"/>
            </a:avLst>
          </a:prstGeom>
          <a:solidFill>
            <a:srgbClr val="2528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185" y="3001327"/>
            <a:ext cx="3710464" cy="12192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340" y="2708791"/>
            <a:ext cx="646152" cy="6461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66174" y="2870359"/>
            <a:ext cx="25836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486049" y="3570208"/>
            <a:ext cx="253400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Temporal Patterns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6486049" y="4016097"/>
            <a:ext cx="3218736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Examines complaint volumes over time, trends, and fluctuations.</a:t>
            </a:r>
            <a:endParaRPr lang="en-US" sz="1650" dirty="0"/>
          </a:p>
        </p:txBody>
      </p:sp>
      <p:sp>
        <p:nvSpPr>
          <p:cNvPr id="11" name="Shape 6"/>
          <p:cNvSpPr/>
          <p:nvPr/>
        </p:nvSpPr>
        <p:spPr>
          <a:xfrm>
            <a:off x="10166033" y="3031808"/>
            <a:ext cx="3710583" cy="2263854"/>
          </a:xfrm>
          <a:prstGeom prst="roundRect">
            <a:avLst>
              <a:gd name="adj" fmla="val 6463"/>
            </a:avLst>
          </a:prstGeom>
          <a:solidFill>
            <a:srgbClr val="2528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033" y="3001327"/>
            <a:ext cx="3710583" cy="121920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8188" y="2708791"/>
            <a:ext cx="646152" cy="64615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892022" y="2870359"/>
            <a:ext cx="25836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0411897" y="3570208"/>
            <a:ext cx="2857738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Geographic Distribution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10411897" y="4016097"/>
            <a:ext cx="3218855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Compares complaint volumes across boroughs and analyzes status.</a:t>
            </a:r>
            <a:endParaRPr lang="en-US" sz="1650" dirty="0"/>
          </a:p>
        </p:txBody>
      </p:sp>
      <p:sp>
        <p:nvSpPr>
          <p:cNvPr id="17" name="Shape 10"/>
          <p:cNvSpPr/>
          <p:nvPr/>
        </p:nvSpPr>
        <p:spPr>
          <a:xfrm>
            <a:off x="6240185" y="5834063"/>
            <a:ext cx="7636431" cy="1574721"/>
          </a:xfrm>
          <a:prstGeom prst="roundRect">
            <a:avLst>
              <a:gd name="adj" fmla="val 9291"/>
            </a:avLst>
          </a:prstGeom>
          <a:solidFill>
            <a:srgbClr val="2528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185" y="5803583"/>
            <a:ext cx="7636431" cy="121920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5324" y="5511046"/>
            <a:ext cx="646152" cy="646152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9929158" y="5672614"/>
            <a:ext cx="25836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000" dirty="0"/>
          </a:p>
        </p:txBody>
      </p:sp>
      <p:sp>
        <p:nvSpPr>
          <p:cNvPr id="21" name="Text 12"/>
          <p:cNvSpPr/>
          <p:nvPr/>
        </p:nvSpPr>
        <p:spPr>
          <a:xfrm>
            <a:off x="6486049" y="6372463"/>
            <a:ext cx="253400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Behavioral Patterns</a:t>
            </a:r>
            <a:endParaRPr lang="en-US" sz="1950" dirty="0"/>
          </a:p>
        </p:txBody>
      </p:sp>
      <p:sp>
        <p:nvSpPr>
          <p:cNvPr id="22" name="Text 13"/>
          <p:cNvSpPr/>
          <p:nvPr/>
        </p:nvSpPr>
        <p:spPr>
          <a:xfrm>
            <a:off x="6486049" y="6818352"/>
            <a:ext cx="714470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Investigates reporting activity by hour, month, and resolution times.</a:t>
            </a:r>
            <a:endParaRPr lang="en-US" sz="16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1262E8-D74E-88B8-A306-E54DFEFEAFC1}"/>
              </a:ext>
            </a:extLst>
          </p:cNvPr>
          <p:cNvSpPr/>
          <p:nvPr/>
        </p:nvSpPr>
        <p:spPr>
          <a:xfrm>
            <a:off x="12779297" y="7794702"/>
            <a:ext cx="1761893" cy="301083"/>
          </a:xfrm>
          <a:prstGeom prst="rect">
            <a:avLst/>
          </a:prstGeom>
          <a:solidFill>
            <a:srgbClr val="2528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screenshot of a graph&#10;&#10;AI-generated content may be incorrect.">
            <a:extLst>
              <a:ext uri="{FF2B5EF4-FFF2-40B4-BE49-F238E27FC236}">
                <a16:creationId xmlns:a16="http://schemas.microsoft.com/office/drawing/2014/main" id="{E91F997C-37FC-5235-1FC4-5BB5E11868E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4195" r="59284" b="-1"/>
          <a:stretch>
            <a:fillRect/>
          </a:stretch>
        </p:blipFill>
        <p:spPr>
          <a:xfrm>
            <a:off x="0" y="-323557"/>
            <a:ext cx="6046233" cy="85531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85857" y="625912"/>
            <a:ext cx="7450812" cy="585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Performance Indicators (KPIs)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485857" y="1590854"/>
            <a:ext cx="7750254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 support quick interpretation, the project includes key performance indicators that update dynamically.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098970" y="2275702"/>
            <a:ext cx="2417445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1M+</a:t>
            </a:r>
            <a:endParaRPr lang="en-US" sz="5150" dirty="0"/>
          </a:p>
        </p:txBody>
      </p:sp>
      <p:sp>
        <p:nvSpPr>
          <p:cNvPr id="6" name="Text 3"/>
          <p:cNvSpPr/>
          <p:nvPr/>
        </p:nvSpPr>
        <p:spPr>
          <a:xfrm>
            <a:off x="5136414" y="3036867"/>
            <a:ext cx="234255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Service Requests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5219779" y="3409503"/>
            <a:ext cx="2417445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number of complaints.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8307407" y="2273082"/>
            <a:ext cx="2417564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90%</a:t>
            </a:r>
            <a:endParaRPr lang="en-US" sz="5150" dirty="0"/>
          </a:p>
        </p:txBody>
      </p:sp>
      <p:sp>
        <p:nvSpPr>
          <p:cNvPr id="9" name="Text 6"/>
          <p:cNvSpPr/>
          <p:nvPr/>
        </p:nvSpPr>
        <p:spPr>
          <a:xfrm>
            <a:off x="8236111" y="3061028"/>
            <a:ext cx="234255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Closed Complaints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330307" y="3428405"/>
            <a:ext cx="2417564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Percentage resolved.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1231528" y="2225242"/>
            <a:ext cx="2417564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24h</a:t>
            </a:r>
            <a:endParaRPr lang="en-US" sz="5150" dirty="0"/>
          </a:p>
        </p:txBody>
      </p:sp>
      <p:sp>
        <p:nvSpPr>
          <p:cNvPr id="12" name="Text 9"/>
          <p:cNvSpPr/>
          <p:nvPr/>
        </p:nvSpPr>
        <p:spPr>
          <a:xfrm>
            <a:off x="11515963" y="3036192"/>
            <a:ext cx="234255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Avg. Resolution Time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11440954" y="3407534"/>
            <a:ext cx="2417564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time to resolve a complaint.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943420" y="2367621"/>
            <a:ext cx="2417564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Noise</a:t>
            </a:r>
            <a:endParaRPr lang="en-US" sz="5150" dirty="0"/>
          </a:p>
        </p:txBody>
      </p:sp>
      <p:sp>
        <p:nvSpPr>
          <p:cNvPr id="15" name="Text 12"/>
          <p:cNvSpPr/>
          <p:nvPr/>
        </p:nvSpPr>
        <p:spPr>
          <a:xfrm>
            <a:off x="1856562" y="3061028"/>
            <a:ext cx="234255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Complaint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2109132" y="3493204"/>
            <a:ext cx="2417564" cy="1060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Most frequently reported type.</a:t>
            </a:r>
            <a:endParaRPr lang="en-US" sz="15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9BCD73-732F-3EDF-865E-18B298F84720}"/>
              </a:ext>
            </a:extLst>
          </p:cNvPr>
          <p:cNvSpPr/>
          <p:nvPr/>
        </p:nvSpPr>
        <p:spPr>
          <a:xfrm>
            <a:off x="12768146" y="7794702"/>
            <a:ext cx="1761893" cy="301083"/>
          </a:xfrm>
          <a:prstGeom prst="rect">
            <a:avLst/>
          </a:prstGeom>
          <a:solidFill>
            <a:srgbClr val="2528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screenshot of a graph&#10;&#10;AI-generated content may be incorrect.">
            <a:extLst>
              <a:ext uri="{FF2B5EF4-FFF2-40B4-BE49-F238E27FC236}">
                <a16:creationId xmlns:a16="http://schemas.microsoft.com/office/drawing/2014/main" id="{A4177418-D88D-DC70-9204-83BBDBBA57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860"/>
          <a:stretch>
            <a:fillRect/>
          </a:stretch>
        </p:blipFill>
        <p:spPr>
          <a:xfrm>
            <a:off x="0" y="4162276"/>
            <a:ext cx="14630400" cy="40752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07125" y="3516868"/>
            <a:ext cx="5921693" cy="678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Tools and Technologies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07125" y="4541044"/>
            <a:ext cx="13016151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combination of robust tools supports analytical depth and professional presentation.</a:t>
            </a:r>
            <a:endParaRPr lang="en-US" sz="18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125" y="5169456"/>
            <a:ext cx="576501" cy="5765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71876" y="5306378"/>
            <a:ext cx="271319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Tableau Public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671876" y="5783818"/>
            <a:ext cx="5499140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dashboard creation and data exploration.</a:t>
            </a:r>
            <a:endParaRPr lang="en-US" sz="18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9266" y="5169456"/>
            <a:ext cx="576501" cy="57650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324017" y="5306378"/>
            <a:ext cx="271319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Streamlit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8324017" y="5783818"/>
            <a:ext cx="5499259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Web-based application for hosting dashboards.</a:t>
            </a:r>
            <a:endParaRPr lang="en-US" sz="18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7125" y="6614041"/>
            <a:ext cx="576501" cy="57650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71876" y="6750963"/>
            <a:ext cx="271319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Python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1671876" y="7228403"/>
            <a:ext cx="5499140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Application integration and interface development.</a:t>
            </a:r>
            <a:endParaRPr lang="en-US" sz="18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9266" y="6614041"/>
            <a:ext cx="576501" cy="57650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324017" y="6750963"/>
            <a:ext cx="271319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GitHub</a:t>
            </a:r>
            <a:endParaRPr lang="en-US" sz="2100" dirty="0"/>
          </a:p>
        </p:txBody>
      </p:sp>
      <p:sp>
        <p:nvSpPr>
          <p:cNvPr id="16" name="Text 9"/>
          <p:cNvSpPr/>
          <p:nvPr/>
        </p:nvSpPr>
        <p:spPr>
          <a:xfrm>
            <a:off x="8324017" y="7228403"/>
            <a:ext cx="5499259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Version control and deployment.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E8C6B9-9C04-38C6-4705-2BED9360BAFC}"/>
              </a:ext>
            </a:extLst>
          </p:cNvPr>
          <p:cNvSpPr/>
          <p:nvPr/>
        </p:nvSpPr>
        <p:spPr>
          <a:xfrm>
            <a:off x="12768146" y="7794702"/>
            <a:ext cx="1761893" cy="301083"/>
          </a:xfrm>
          <a:prstGeom prst="rect">
            <a:avLst/>
          </a:prstGeom>
          <a:solidFill>
            <a:srgbClr val="2528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screenshot of a graph&#10;&#10;AI-generated content may be incorrect.">
            <a:extLst>
              <a:ext uri="{FF2B5EF4-FFF2-40B4-BE49-F238E27FC236}">
                <a16:creationId xmlns:a16="http://schemas.microsoft.com/office/drawing/2014/main" id="{1AE2698E-DC30-980F-2F21-C5990635E9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-94503"/>
            <a:ext cx="14630400" cy="36009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579</Words>
  <Application>Microsoft Office PowerPoint</Application>
  <PresentationFormat>Custom</PresentationFormat>
  <Paragraphs>118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Source Sans 3</vt:lpstr>
      <vt:lpstr>Lora Light</vt:lpstr>
      <vt:lpstr>Arial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u2022640</cp:lastModifiedBy>
  <cp:revision>2</cp:revision>
  <dcterms:created xsi:type="dcterms:W3CDTF">2025-12-21T06:32:30Z</dcterms:created>
  <dcterms:modified xsi:type="dcterms:W3CDTF">2025-12-21T06:58:12Z</dcterms:modified>
</cp:coreProperties>
</file>